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08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54864" cy="6858000"/>
          </a:xfrm>
          <a:prstGeom prst="rect">
            <a:avLst/>
          </a:prstGeom>
          <a:solidFill>
            <a:srgbClr val="005EB6"/>
          </a:solidFill>
          <a:ln/>
        </p:spPr>
      </p:sp>
      <p:pic>
        <p:nvPicPr>
          <p:cNvPr id="4" name="Image 0" descr="figures/rxlens_logo_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777240"/>
            <a:ext cx="2468880" cy="594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1572768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FE0F0"/>
                </a:solidFill>
              </a:rPr>
              <a:t>MARKET INTELLIGENCE  ·  PLATFORM SHOWCASE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822960" y="1920240"/>
            <a:ext cx="10789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Weight-Management GLP-1s in London’s Hospitals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822960" y="333756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E0F0"/>
                </a:solidFill>
              </a:rPr>
              <a:t>How Mounjaro overtook Wegovy across NHS secondary care in Greater London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822960" y="41605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B8E0"/>
                </a:solidFill>
              </a:rPr>
              <a:t>Wegovy</a:t>
            </a:r>
            <a:pPr indent="0" marL="0">
              <a:buNone/>
            </a:pPr>
            <a:r>
              <a:rPr lang="en-US" sz="1800" dirty="0">
                <a:solidFill>
                  <a:srgbClr val="5B6B7F"/>
                </a:solidFill>
              </a:rPr>
              <a:t>  (Novo Nordisk)        </a:t>
            </a:r>
            <a:pPr indent="0" marL="0">
              <a:buNone/>
            </a:pPr>
            <a:r>
              <a:rPr lang="en-US" sz="1800" b="1" dirty="0">
                <a:solidFill>
                  <a:srgbClr val="F2B27A"/>
                </a:solidFill>
              </a:rPr>
              <a:t>Mounjaro</a:t>
            </a:r>
            <a:pPr indent="0" marL="0">
              <a:buNone/>
            </a:pPr>
            <a:r>
              <a:rPr lang="en-US" sz="1800" dirty="0">
                <a:solidFill>
                  <a:srgbClr val="5B6B7F"/>
                </a:solidFill>
              </a:rPr>
              <a:t>  (Eli Lilly)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22960" y="57150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B6C2"/>
                </a:solidFill>
              </a:rPr>
              <a:t>Auto-generated sample from public NHS data, for quick interest — showing the kind of data that exists and what it reveals. Commissioned client reports are individually human-checked.  ·  Source: NHS England SCMD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22960" y="612648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C8CA0"/>
                </a:solidFill>
              </a:rPr>
              <a:t>RxLens is a product of Nexcea Limited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308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02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FE0F0"/>
                </a:solidFill>
              </a:rPr>
              <a:t>WHAT THE PLATFORM DELIVERS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From one public dataset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280160" y="17830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Market size &amp; momentum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80160" y="22128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how big, and how fast it’s moving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63640" y="18288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10" name="Text 8"/>
          <p:cNvSpPr/>
          <p:nvPr/>
        </p:nvSpPr>
        <p:spPr>
          <a:xfrm>
            <a:off x="6263640" y="18288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903720" y="17830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Competitive position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903720" y="22128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share by the measure that matters, over time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40080" y="32004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200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280160" y="31546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Where the activity is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35844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the Trusts where dispensing is concentrated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63640" y="32004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3200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903720" y="31546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Trend tracking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903720" y="35844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movement followed month by month as data lands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40080" y="45720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572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280160" y="45262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Data-quality flags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80160" y="49560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anomalies surfaced before drawing conclusions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263640" y="4572000"/>
            <a:ext cx="502920" cy="502920"/>
          </a:xfrm>
          <a:prstGeom prst="ellipse">
            <a:avLst/>
          </a:prstGeom>
          <a:solidFill>
            <a:srgbClr val="005EB6"/>
          </a:solidFill>
          <a:ln/>
        </p:spPr>
      </p:sp>
      <p:sp>
        <p:nvSpPr>
          <p:cNvPr id="26" name="Text 24"/>
          <p:cNvSpPr/>
          <p:nvPr/>
        </p:nvSpPr>
        <p:spPr>
          <a:xfrm>
            <a:off x="6263640" y="4572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6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03720" y="452628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Stress-tested findings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903720" y="4956048"/>
            <a:ext cx="4754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FE0F0"/>
                </a:solidFill>
              </a:rPr>
              <a:t>conclusions checked against key assumptions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40080" y="6309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AB6C2"/>
                </a:solidFill>
              </a:rPr>
              <a:t>Report · slide deck · interactive dashboard — built from public NHS data, in days. Commissioned client reports are fully human-checked.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EXECUTIVE SUMMARY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In London, Mounjaro has already overtaken Wegovy — and is pulling away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45920"/>
            <a:ext cx="2606040" cy="228600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645920"/>
            <a:ext cx="2606040" cy="109728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87452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D8B00"/>
                </a:solidFill>
              </a:rPr>
              <a:t>56%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731520" y="2788920"/>
            <a:ext cx="2240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Mounjaro share of patients (Wegovy 44%)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55848" y="1645920"/>
            <a:ext cx="2606040" cy="228600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55848" y="1645920"/>
            <a:ext cx="2606040" cy="109728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11" name="Text 9"/>
          <p:cNvSpPr/>
          <p:nvPr/>
        </p:nvSpPr>
        <p:spPr>
          <a:xfrm>
            <a:off x="3355848" y="187452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D8B00"/>
                </a:solidFill>
              </a:rPr>
              <a:t>+62%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538728" y="2788920"/>
            <a:ext cx="2240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Mounjaro growth, H2 vs H1 of the year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63056" y="1645920"/>
            <a:ext cx="2606040" cy="228600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63056" y="1645920"/>
            <a:ext cx="2606040" cy="109728"/>
          </a:xfrm>
          <a:prstGeom prst="rect">
            <a:avLst/>
          </a:prstGeom>
          <a:solidFill>
            <a:srgbClr val="003087"/>
          </a:solidFill>
          <a:ln/>
        </p:spPr>
      </p:sp>
      <p:sp>
        <p:nvSpPr>
          <p:cNvPr id="15" name="Text 13"/>
          <p:cNvSpPr/>
          <p:nvPr/>
        </p:nvSpPr>
        <p:spPr>
          <a:xfrm>
            <a:off x="6163056" y="187452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3087"/>
                </a:solidFill>
              </a:rPr>
              <a:t>25 / 27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345936" y="2788920"/>
            <a:ext cx="2240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London Trusts where Mounjaro leads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970264" y="1645920"/>
            <a:ext cx="2606040" cy="228600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970264" y="1645920"/>
            <a:ext cx="2606040" cy="109728"/>
          </a:xfrm>
          <a:prstGeom prst="rect">
            <a:avLst/>
          </a:prstGeom>
          <a:solidFill>
            <a:srgbClr val="5B6B7F"/>
          </a:solidFill>
          <a:ln/>
        </p:spPr>
      </p:sp>
      <p:sp>
        <p:nvSpPr>
          <p:cNvPr id="19" name="Text 17"/>
          <p:cNvSpPr/>
          <p:nvPr/>
        </p:nvSpPr>
        <p:spPr>
          <a:xfrm>
            <a:off x="8970264" y="1874520"/>
            <a:ext cx="2606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5B6B7F"/>
                </a:solidFill>
              </a:rPr>
              <a:t>£4.06m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9153144" y="2788920"/>
            <a:ext cx="2240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combined indicative annual spend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4297680"/>
            <a:ext cx="11064240" cy="1463040"/>
          </a:xfrm>
          <a:prstGeom prst="rect">
            <a:avLst/>
          </a:prstGeom>
          <a:solidFill>
            <a:srgbClr val="EAF1F8"/>
          </a:solidFill>
          <a:ln/>
        </p:spPr>
        <p:txBody>
          <a:bodyPr wrap="square" lIns="177800" tIns="177800" rIns="177800" bIns="17780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3087"/>
                </a:solidFill>
              </a:rPr>
              <a:t>Bottom line:  </a:t>
            </a:r>
            <a:pPr indent="0" marL="0">
              <a:buNone/>
            </a:pPr>
            <a:r>
              <a:rPr lang="en-US" sz="1600" dirty="0">
                <a:solidFill>
                  <a:srgbClr val="16202E"/>
                </a:solidFill>
              </a:rPr>
              <a:t>unlike the national picture, in London </a:t>
            </a:r>
            <a:pPr indent="0" marL="0">
              <a:buNone/>
            </a:pPr>
            <a:r>
              <a:rPr lang="en-US" sz="1600" b="1" dirty="0">
                <a:solidFill>
                  <a:srgbClr val="ED8B00"/>
                </a:solidFill>
              </a:rPr>
              <a:t>Mounjaro already leads Wegovy on patients</a:t>
            </a:r>
            <a:pPr indent="0" marL="0">
              <a:buNone/>
            </a:pPr>
            <a:r>
              <a:rPr lang="en-US" sz="1600" dirty="0">
                <a:solidFill>
                  <a:srgbClr val="16202E"/>
                </a:solidFill>
              </a:rPr>
              <a:t> and is dispensed in every London Trust that uses these drugs. Wegovy’s volume is now concentrated in two Trusts — St George’s and Imperial — while </a:t>
            </a:r>
            <a:pPr indent="0" marL="0">
              <a:buNone/>
            </a:pPr>
            <a:r>
              <a:rPr lang="en-US" sz="1600" b="1" dirty="0">
                <a:solidFill>
                  <a:srgbClr val="16202E"/>
                </a:solidFill>
              </a:rPr>
              <a:t>Mounjaro leads broadly and continues to grow.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THE CONTENDERS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Two once-weekly injections, two companies, one fast-moving market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37360"/>
            <a:ext cx="5394960" cy="384048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737360"/>
            <a:ext cx="5394960" cy="777240"/>
          </a:xfrm>
          <a:prstGeom prst="rect">
            <a:avLst/>
          </a:prstGeom>
          <a:solidFill>
            <a:srgbClr val="005EB6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783080"/>
            <a:ext cx="4937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Wegovy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777240" y="26517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5EB6"/>
                </a:solidFill>
              </a:rPr>
              <a:t>Novo Nordisk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108960"/>
            <a:ext cx="49377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6202E"/>
                </a:solidFill>
              </a:rPr>
              <a:t>Semaglutide. Once-weekly injection, maintenance 2.4 mg/week. NICE-recommended in specialist weight-management services (up to 2 years).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72200" y="1737360"/>
            <a:ext cx="5394960" cy="3840480"/>
          </a:xfrm>
          <a:prstGeom prst="rect">
            <a:avLst/>
          </a:prstGeom>
          <a:solidFill>
            <a:srgbClr val="F4F7FB"/>
          </a:solidFill>
          <a:ln/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172200" y="1737360"/>
            <a:ext cx="5394960" cy="777240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1783080"/>
            <a:ext cx="4937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Mounjaro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400800" y="265176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D8B00"/>
                </a:solidFill>
              </a:rPr>
              <a:t>Eli Lilly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0" y="3108960"/>
            <a:ext cx="49377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16202E"/>
                </a:solidFill>
              </a:rPr>
              <a:t>Tirzepatide (dual GIP/GLP-1). Once-weekly, 5–15 mg/week. NICE-recommended for weight management; also licensed for type-2 diabetes.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B6B7F"/>
                </a:solidFill>
              </a:rPr>
              <a:t>Both are once-weekly injections provided through hospital-based specialist services — which is why NHS secondary-care data captures them well.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VOLUME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~1,360 patients and ~£4.06m a year flow through London’s weight services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3087"/>
                </a:solidFill>
              </a:rPr>
              <a:t>~1,363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48640" y="22860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F"/>
                </a:solidFill>
              </a:rPr>
              <a:t>patients on treatment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0" y="16459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5EB6"/>
                </a:solidFill>
              </a:rPr>
              <a:t>70.9k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2743200" y="22860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F"/>
                </a:solidFill>
              </a:rPr>
              <a:t>patient-weeks (12 mo)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937760" y="164592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D8B00"/>
                </a:solidFill>
              </a:rPr>
              <a:t>£4.06m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937760" y="22860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7F"/>
                </a:solidFill>
              </a:rPr>
              <a:t>indicative annual spend</a:t>
            </a:r>
            <a:endParaRPr lang="en-US" sz="1100" dirty="0"/>
          </a:p>
        </p:txBody>
      </p:sp>
      <p:pic>
        <p:nvPicPr>
          <p:cNvPr id="11" name="Image 0" descr="figures/fig1_patient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834640"/>
            <a:ext cx="5120640" cy="3364992"/>
          </a:xfrm>
          <a:prstGeom prst="rect">
            <a:avLst/>
          </a:prstGeom>
        </p:spPr>
      </p:pic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0" y="3200400"/>
          <a:ext cx="576072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463040"/>
                <a:gridCol w="1188720"/>
                <a:gridCol w="118872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Brand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Patient-weeks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≈ Patients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Cost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Mounjaro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39,956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~768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£2.66m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Wegovy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30,935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~595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£1.41m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16202E"/>
                          </a:solidFill>
                        </a:rPr>
                        <a:t>Total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16202E"/>
                          </a:solidFill>
                        </a:rPr>
                        <a:t>70,891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16202E"/>
                          </a:solidFill>
                        </a:rPr>
                        <a:t>~1,363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16202E"/>
                          </a:solidFill>
                        </a:rPr>
                        <a:t>£4.06m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</a:tbl>
          </a:graphicData>
        </a:graphic>
      </p:graphicFrame>
      <p:sp>
        <p:nvSpPr>
          <p:cNvPr id="13" name="Text 9"/>
          <p:cNvSpPr/>
          <p:nvPr/>
        </p:nvSpPr>
        <p:spPr>
          <a:xfrm>
            <a:off x="5943600" y="5486400"/>
            <a:ext cx="5760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B6B7F"/>
                </a:solidFill>
              </a:rPr>
              <a:t>Mounjaro treats more patients in London and costs more per patient — so it leads on both volume and spend.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6" name="Text 12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READ THE DATA RIGHT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How you count matters — by patients, the race is close, not a blowout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pic>
        <p:nvPicPr>
          <p:cNvPr id="5" name="Image 0" descr="figures/fig4_measur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45920"/>
            <a:ext cx="6400800" cy="3685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132320" y="1828800"/>
            <a:ext cx="45720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003087"/>
                </a:solidFill>
              </a:rPr>
              <a:t>The same two products, three answers.
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6202E"/>
                </a:solidFill>
              </a:rPr>
              <a:t>• By milligrams: Mounjaro ~84% — but meaningless (a tirzepatide dose is far more mg than semaglutide).
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6202E"/>
                </a:solidFill>
              </a:rPr>
              <a:t>• By patient-equivalents (the fair measure): Mounjaro 56% / Wegovy 44%.
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16202E"/>
                </a:solidFill>
              </a:rPr>
              <a:t>• By spend: Mounjaro 65% / Wegovy 35%.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7132320" y="530352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ED8B00"/>
                </a:solidFill>
              </a:rPr>
              <a:t>We convert everything to patient-weeks before comparing — raw volume would overstate Mounjaro’s lead.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MOMENTUM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Mounjaro crossed over during the year and keeps pulling away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pic>
        <p:nvPicPr>
          <p:cNvPr id="5" name="Image 0" descr="figures/fig2_tren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37360"/>
            <a:ext cx="7498080" cy="395935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229600" y="2103120"/>
            <a:ext cx="3474720" cy="13258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7" name="Shape 4"/>
          <p:cNvSpPr/>
          <p:nvPr/>
        </p:nvSpPr>
        <p:spPr>
          <a:xfrm>
            <a:off x="8229600" y="2103120"/>
            <a:ext cx="91440" cy="1325880"/>
          </a:xfrm>
          <a:prstGeom prst="rect">
            <a:avLst/>
          </a:prstGeom>
          <a:solidFill>
            <a:srgbClr val="005EB6"/>
          </a:solidFill>
          <a:ln/>
        </p:spPr>
      </p:sp>
      <p:sp>
        <p:nvSpPr>
          <p:cNvPr id="8" name="Text 5"/>
          <p:cNvSpPr/>
          <p:nvPr/>
        </p:nvSpPr>
        <p:spPr>
          <a:xfrm>
            <a:off x="8458200" y="221284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5EB6"/>
                </a:solidFill>
              </a:rPr>
              <a:t>Wegovy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458200" y="2578608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+1.6%/mo · broadly flat; +10% half-on-half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8229600" y="3657600"/>
            <a:ext cx="3474720" cy="13258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1" name="Shape 8"/>
          <p:cNvSpPr/>
          <p:nvPr/>
        </p:nvSpPr>
        <p:spPr>
          <a:xfrm>
            <a:off x="8229600" y="3657600"/>
            <a:ext cx="91440" cy="1325880"/>
          </a:xfrm>
          <a:prstGeom prst="rect">
            <a:avLst/>
          </a:prstGeom>
          <a:solidFill>
            <a:srgbClr val="ED8B00"/>
          </a:solidFill>
          <a:ln/>
        </p:spPr>
      </p:sp>
      <p:sp>
        <p:nvSpPr>
          <p:cNvPr id="12" name="Text 9"/>
          <p:cNvSpPr/>
          <p:nvPr/>
        </p:nvSpPr>
        <p:spPr>
          <a:xfrm>
            <a:off x="8458200" y="376732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D8B00"/>
                </a:solidFill>
              </a:rPr>
              <a:t>Mounjaro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8458200" y="4133088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+7.9%/mo · +62% half-on-half; lead widening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SHARE &amp; CONCENTRATION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Mounjaro is dispensed everywhere; Wegovy’s volume sits in a few Trusts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pic>
        <p:nvPicPr>
          <p:cNvPr id="5" name="Image 0" descr="figures/fig3_shar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37360"/>
            <a:ext cx="6766560" cy="3575304"/>
          </a:xfrm>
          <a:prstGeom prst="rect">
            <a:avLst/>
          </a:prstGeom>
        </p:spPr>
      </p:pic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498080" y="1828800"/>
          <a:ext cx="42062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097280"/>
                <a:gridCol w="109728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Wegovy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Mounjaro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Trusts dispensing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14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27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Top-5 share of volume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95%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75%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HHI (concentration)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3,304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16202E"/>
                          </a:solidFill>
                        </a:rPr>
                        <a:t>3,269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7498080" y="4114800"/>
            <a:ext cx="42062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03087"/>
                </a:solidFill>
              </a:rPr>
              <a:t>Both highly concentrated (HHI &gt; 2,500). </a:t>
            </a:r>
            <a:pPr indent="0" marL="0">
              <a:buNone/>
            </a:pPr>
            <a:r>
              <a:rPr lang="en-US" sz="1300" dirty="0">
                <a:solidFill>
                  <a:srgbClr val="16202E"/>
                </a:solidFill>
              </a:rPr>
              <a:t>A small number of London Trusts account for most of the volume of both products.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9" name="Text 5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0" name="Text 6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BY NHS TRUST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Two Trusts stand out: Guy’s &amp; St Thomas’ (Mounjaro) and St George’s (Wegovy)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pic>
        <p:nvPicPr>
          <p:cNvPr id="5" name="Image 0" descr="figures/fig5_top_trust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691640"/>
            <a:ext cx="6035040" cy="3941064"/>
          </a:xfrm>
          <a:prstGeom prst="rect">
            <a:avLst/>
          </a:prstGeom>
        </p:spPr>
      </p:pic>
      <p:pic>
        <p:nvPicPr>
          <p:cNvPr id="6" name="Image 1" descr="figures/fig7_footprint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783080"/>
            <a:ext cx="4846320" cy="2487168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858000" y="4572000"/>
            <a:ext cx="4846320" cy="164592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8" name="Text 4"/>
          <p:cNvSpPr/>
          <p:nvPr/>
        </p:nvSpPr>
        <p:spPr>
          <a:xfrm>
            <a:off x="7040880" y="470916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03087"/>
                </a:solidFill>
              </a:rPr>
              <a:t>27 London Trusts dispense one or both.
</a:t>
            </a:r>
            <a:endParaRPr lang="en-US" sz="1350" dirty="0"/>
          </a:p>
          <a:p>
            <a:pPr indent="0" marL="0">
              <a:buNone/>
            </a:pPr>
            <a:r>
              <a:rPr lang="en-US" sz="1200" dirty="0">
                <a:solidFill>
                  <a:srgbClr val="16202E"/>
                </a:solidFill>
              </a:rPr>
              <a:t>Mounjaro 27 · Wegovy 14 · 14 use both. Every Wegovy Trust also uses Mounjaro. Guy’s &amp; St Thomas’ is the biggest single account (Mounjaro); St George’s is Wegovy’s anchor. This is a map of current activity, not won or lost ground.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10" name="Text 6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1" name="Text 7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05EB6"/>
                </a:solidFill>
              </a:rPr>
              <a:t>STRESS TEST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03504"/>
            <a:ext cx="11430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300" b="1" dirty="0">
                <a:solidFill>
                  <a:srgbClr val="003087"/>
                </a:solidFill>
              </a:rPr>
              <a:t>Mounjaro leads London at every realistic dose assumption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1517904"/>
            <a:ext cx="11155680" cy="0"/>
          </a:xfrm>
          <a:prstGeom prst="line">
            <a:avLst/>
          </a:prstGeom>
          <a:noFill/>
          <a:ln w="12700">
            <a:solidFill>
              <a:srgbClr val="D7E0EA"/>
            </a:solidFill>
            <a:prstDash val="solid"/>
          </a:ln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37360"/>
          <a:ext cx="6035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828800"/>
                <a:gridCol w="1645920"/>
              </a:tblGrid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Mounjaro dose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Mounjaro patients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Mounjaro share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8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5 mg/week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~1,537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72%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7.5 mg/week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~1,025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63%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6202E"/>
                          </a:solidFill>
                        </a:rPr>
                        <a:t>10 mg/week (base)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16202E"/>
                          </a:solidFill>
                        </a:rPr>
                        <a:t>~768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b="1" dirty="0">
                          <a:solidFill>
                            <a:srgbClr val="16202E"/>
                          </a:solidFill>
                        </a:rPr>
                        <a:t>56%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8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12.5 mg/week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~615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51%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15 mg/week (max)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~512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400" dirty="0">
                          <a:solidFill>
                            <a:srgbClr val="16202E"/>
                          </a:solidFill>
                        </a:rPr>
                        <a:t>46%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6949440" y="1737360"/>
            <a:ext cx="4754880" cy="3291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7" name="Text 4"/>
          <p:cNvSpPr/>
          <p:nvPr/>
        </p:nvSpPr>
        <p:spPr>
          <a:xfrm>
            <a:off x="7132320" y="1920240"/>
            <a:ext cx="43891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003087"/>
                </a:solidFill>
              </a:rPr>
              <a:t>Robust conclusion.
</a:t>
            </a:r>
            <a:endParaRPr lang="en-US" sz="1700" dirty="0"/>
          </a:p>
          <a:p>
            <a:pPr indent="0" marL="0">
              <a:buNone/>
            </a:pPr>
            <a:r>
              <a:rPr lang="en-US" sz="1400" dirty="0">
                <a:solidFill>
                  <a:srgbClr val="16202E"/>
                </a:solidFill>
              </a:rPr>
              <a:t>Wegovy’s dose is fixed at 2.4 mg; Mounjaro’s maintenance can be 5–15 mg. Across that whole range, </a:t>
            </a:r>
            <a:pPr indent="0" marL="0">
              <a:buNone/>
            </a:pPr>
            <a:r>
              <a:rPr lang="en-US" sz="1400" b="1" dirty="0">
                <a:solidFill>
                  <a:srgbClr val="ED8B00"/>
                </a:solidFill>
              </a:rPr>
              <a:t>Mounjaro leads London up to 12.5 mg/week</a:t>
            </a:r>
            <a:pPr indent="0" marL="0">
              <a:buNone/>
            </a:pPr>
            <a:r>
              <a:rPr lang="en-US" sz="1400" dirty="0">
                <a:solidFill>
                  <a:srgbClr val="16202E"/>
                </a:solidFill>
              </a:rPr>
              <a:t>, and only at the maximum 15 mg does it fall to level. “Mounjaro is ahead in London” holds under all but the most aggressive dosing — and its growth is the headline regardless.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644652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RxLens  ·  Platform showcase  ·  NHS secondary care, Greater London  ·  Apr 2025–Mar 2026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8503920" y="6446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i="1" dirty="0">
                <a:solidFill>
                  <a:srgbClr val="5B6B7F"/>
                </a:solidFill>
              </a:rPr>
              <a:t>Source: NHS England SCMD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11521440" y="64465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B6B7F"/>
                </a:solidFill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RxLens</dc:creator>
  <cp:lastModifiedBy>RxLens</cp:lastModifiedBy>
  <cp:revision>1</cp:revision>
  <dcterms:created xsi:type="dcterms:W3CDTF">2026-06-22T15:08:32Z</dcterms:created>
  <dcterms:modified xsi:type="dcterms:W3CDTF">2026-06-22T15:08:32Z</dcterms:modified>
</cp:coreProperties>
</file>